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svg"/><Relationship Id="rId12" Type="http://schemas.openxmlformats.org/officeDocument/2006/relationships/slideLayout" Target="../slideLayouts/slideLayout4.xml"/><Relationship Id="rId1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Shopping Behavior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Uncovering insights from 3,900 purchases to drive strategic decisions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899160"/>
            <a:ext cx="1962388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2150" y="1032510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259" y="973217"/>
            <a:ext cx="1370052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ACTION ITEMS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461968"/>
            <a:ext cx="80936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Strategic Recommendations</a:t>
            </a:r>
            <a:endParaRPr lang="en-US" sz="4300" dirty="0"/>
          </a:p>
        </p:txBody>
      </p:sp>
      <p:sp>
        <p:nvSpPr>
          <p:cNvPr id="6" name="Shape 3"/>
          <p:cNvSpPr/>
          <p:nvPr/>
        </p:nvSpPr>
        <p:spPr>
          <a:xfrm>
            <a:off x="864037" y="2795707"/>
            <a:ext cx="1290232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7" name="Shape 4"/>
          <p:cNvSpPr/>
          <p:nvPr/>
        </p:nvSpPr>
        <p:spPr>
          <a:xfrm>
            <a:off x="2015371" y="279564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8" name="Shape 5"/>
          <p:cNvSpPr/>
          <p:nvPr/>
        </p:nvSpPr>
        <p:spPr>
          <a:xfrm>
            <a:off x="1752957" y="251799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67" y="2631103"/>
            <a:ext cx="329089" cy="3290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10853" y="3783330"/>
            <a:ext cx="183987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1110853" y="4960144"/>
            <a:ext cx="1839873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Promote exclusive benefits to convert 73% non-subscribers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4657606" y="279564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3" name="Shape 9"/>
          <p:cNvSpPr/>
          <p:nvPr/>
        </p:nvSpPr>
        <p:spPr>
          <a:xfrm>
            <a:off x="4395192" y="251799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302" y="2631103"/>
            <a:ext cx="329089" cy="32908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752969" y="3783330"/>
            <a:ext cx="183999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3752969" y="4617244"/>
            <a:ext cx="183999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Reward repeat buyers to strengthen the 80% loyal segment</a:t>
            </a:r>
            <a:endParaRPr lang="en-US" sz="1900" dirty="0"/>
          </a:p>
        </p:txBody>
      </p:sp>
      <p:sp>
        <p:nvSpPr>
          <p:cNvPr id="17" name="Shape 12"/>
          <p:cNvSpPr/>
          <p:nvPr/>
        </p:nvSpPr>
        <p:spPr>
          <a:xfrm>
            <a:off x="7299722" y="279564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8" name="Shape 13"/>
          <p:cNvSpPr/>
          <p:nvPr/>
        </p:nvSpPr>
        <p:spPr>
          <a:xfrm>
            <a:off x="7037308" y="251799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418" y="2631103"/>
            <a:ext cx="329089" cy="32908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395204" y="3783330"/>
            <a:ext cx="183987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Review Discounts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6395204" y="4617244"/>
            <a:ext cx="183987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Balance sales boosts with margin control on high-discount items</a:t>
            </a:r>
            <a:endParaRPr lang="en-US" sz="1900" dirty="0"/>
          </a:p>
        </p:txBody>
      </p:sp>
      <p:sp>
        <p:nvSpPr>
          <p:cNvPr id="22" name="Shape 16"/>
          <p:cNvSpPr/>
          <p:nvPr/>
        </p:nvSpPr>
        <p:spPr>
          <a:xfrm>
            <a:off x="9941957" y="279564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23" name="Shape 17"/>
          <p:cNvSpPr/>
          <p:nvPr/>
        </p:nvSpPr>
        <p:spPr>
          <a:xfrm>
            <a:off x="9679543" y="251799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2653" y="2631103"/>
            <a:ext cx="329089" cy="329089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9037320" y="3783330"/>
            <a:ext cx="183999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26" name="Text 19"/>
          <p:cNvSpPr/>
          <p:nvPr/>
        </p:nvSpPr>
        <p:spPr>
          <a:xfrm>
            <a:off x="9037320" y="4617244"/>
            <a:ext cx="183999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Highlight top-rated items like Gloves and Sandals in campaigns</a:t>
            </a:r>
            <a:endParaRPr lang="en-US" sz="1900" dirty="0"/>
          </a:p>
        </p:txBody>
      </p:sp>
      <p:sp>
        <p:nvSpPr>
          <p:cNvPr id="27" name="Shape 20"/>
          <p:cNvSpPr/>
          <p:nvPr/>
        </p:nvSpPr>
        <p:spPr>
          <a:xfrm>
            <a:off x="12584073" y="2795647"/>
            <a:ext cx="30480" cy="740569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28" name="Shape 21"/>
          <p:cNvSpPr/>
          <p:nvPr/>
        </p:nvSpPr>
        <p:spPr>
          <a:xfrm>
            <a:off x="12321659" y="251799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768" y="2631103"/>
            <a:ext cx="329089" cy="329089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11679555" y="3783330"/>
            <a:ext cx="183987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31" name="Text 23"/>
          <p:cNvSpPr/>
          <p:nvPr/>
        </p:nvSpPr>
        <p:spPr>
          <a:xfrm>
            <a:off x="11679555" y="4617244"/>
            <a:ext cx="1839873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Focus on young adults and express-shipping users for maximum ROI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697468"/>
            <a:ext cx="1330047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sp>
        <p:nvSpPr>
          <p:cNvPr id="3" name="Text 1"/>
          <p:cNvSpPr/>
          <p:nvPr/>
        </p:nvSpPr>
        <p:spPr>
          <a:xfrm>
            <a:off x="1012150" y="771525"/>
            <a:ext cx="103382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OVERVIEW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1260277"/>
            <a:ext cx="568118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at a Glance</a:t>
            </a:r>
            <a:endParaRPr lang="en-US" sz="4300" dirty="0"/>
          </a:p>
        </p:txBody>
      </p:sp>
      <p:sp>
        <p:nvSpPr>
          <p:cNvPr id="5" name="Text 3"/>
          <p:cNvSpPr/>
          <p:nvPr/>
        </p:nvSpPr>
        <p:spPr>
          <a:xfrm>
            <a:off x="864037" y="2439710"/>
            <a:ext cx="4095036" cy="975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650"/>
              </a:lnSpc>
              <a:buNone/>
            </a:pPr>
            <a:r>
              <a:rPr lang="en-US" sz="7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3.9K</a:t>
            </a:r>
            <a:endParaRPr lang="en-US" sz="7650" dirty="0"/>
          </a:p>
        </p:txBody>
      </p:sp>
      <p:sp>
        <p:nvSpPr>
          <p:cNvPr id="6" name="Text 4"/>
          <p:cNvSpPr/>
          <p:nvPr/>
        </p:nvSpPr>
        <p:spPr>
          <a:xfrm>
            <a:off x="1539954" y="37233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4214336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Transactions analyzed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67682" y="2439710"/>
            <a:ext cx="4095036" cy="975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650"/>
              </a:lnSpc>
              <a:buNone/>
            </a:pPr>
            <a:r>
              <a:rPr lang="en-US" sz="7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18</a:t>
            </a:r>
            <a:endParaRPr lang="en-US" sz="7650" dirty="0"/>
          </a:p>
        </p:txBody>
      </p:sp>
      <p:sp>
        <p:nvSpPr>
          <p:cNvPr id="9" name="Text 7"/>
          <p:cNvSpPr/>
          <p:nvPr/>
        </p:nvSpPr>
        <p:spPr>
          <a:xfrm>
            <a:off x="5943600" y="37233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267682" y="4214336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Features per customer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71328" y="2439710"/>
            <a:ext cx="4095036" cy="975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650"/>
              </a:lnSpc>
              <a:buNone/>
            </a:pPr>
            <a:r>
              <a:rPr lang="en-US" sz="7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50</a:t>
            </a:r>
            <a:endParaRPr lang="en-US" sz="7650" dirty="0"/>
          </a:p>
        </p:txBody>
      </p:sp>
      <p:sp>
        <p:nvSpPr>
          <p:cNvPr id="12" name="Text 10"/>
          <p:cNvSpPr/>
          <p:nvPr/>
        </p:nvSpPr>
        <p:spPr>
          <a:xfrm>
            <a:off x="10347246" y="37233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9671328" y="4214336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Geographic coverage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64037" y="4979670"/>
            <a:ext cx="302109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 Tracked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864037" y="5692854"/>
            <a:ext cx="12902327" cy="158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Customer demographics &amp; subscription status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Purchase details &amp; product categories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Shopping behavior &amp; review ratings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Shipping preferences &amp; discount usage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7577" y="1286113"/>
            <a:ext cx="1021675" cy="314563"/>
          </a:xfrm>
          <a:prstGeom prst="roundRect">
            <a:avLst>
              <a:gd name="adj" fmla="val 67318"/>
            </a:avLst>
          </a:prstGeom>
          <a:noFill/>
          <a:ln w="7620">
            <a:solidFill>
              <a:srgbClr val="FFE14D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44" y="1372791"/>
            <a:ext cx="141089" cy="1410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2618" y="1346597"/>
            <a:ext cx="583168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0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PYTHON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17577" y="1651040"/>
            <a:ext cx="5903476" cy="490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Preparation &amp; Cleaning</a:t>
            </a:r>
            <a:endParaRPr lang="en-US" sz="3050" dirty="0"/>
          </a:p>
        </p:txBody>
      </p:sp>
      <p:sp>
        <p:nvSpPr>
          <p:cNvPr id="7" name="Shape 3"/>
          <p:cNvSpPr/>
          <p:nvPr/>
        </p:nvSpPr>
        <p:spPr>
          <a:xfrm>
            <a:off x="794028" y="2595086"/>
            <a:ext cx="176451" cy="793909"/>
          </a:xfrm>
          <a:prstGeom prst="roundRect">
            <a:avLst>
              <a:gd name="adj" fmla="val 150012"/>
            </a:avLst>
          </a:prstGeom>
          <a:solidFill>
            <a:srgbClr val="46464A"/>
          </a:solidFill>
          <a:ln/>
        </p:spPr>
      </p:sp>
      <p:sp>
        <p:nvSpPr>
          <p:cNvPr id="8" name="Shape 4"/>
          <p:cNvSpPr/>
          <p:nvPr/>
        </p:nvSpPr>
        <p:spPr>
          <a:xfrm>
            <a:off x="617577" y="2479238"/>
            <a:ext cx="529352" cy="529352"/>
          </a:xfrm>
          <a:prstGeom prst="roundRect">
            <a:avLst>
              <a:gd name="adj" fmla="val 86370"/>
            </a:avLst>
          </a:prstGeom>
          <a:solidFill>
            <a:srgbClr val="46464A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856" y="2611517"/>
            <a:ext cx="264676" cy="2646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3016" y="2506861"/>
            <a:ext cx="2852261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Loading &amp; Exploration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273016" y="2827496"/>
            <a:ext cx="7253407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Imported and explored dataset for initial structure and statistics.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1058704" y="3779877"/>
            <a:ext cx="176451" cy="793909"/>
          </a:xfrm>
          <a:prstGeom prst="roundRect">
            <a:avLst>
              <a:gd name="adj" fmla="val 150012"/>
            </a:avLst>
          </a:prstGeom>
          <a:solidFill>
            <a:srgbClr val="46464A"/>
          </a:solidFill>
          <a:ln/>
        </p:spPr>
      </p:sp>
      <p:sp>
        <p:nvSpPr>
          <p:cNvPr id="13" name="Shape 8"/>
          <p:cNvSpPr/>
          <p:nvPr/>
        </p:nvSpPr>
        <p:spPr>
          <a:xfrm>
            <a:off x="882253" y="3664029"/>
            <a:ext cx="529352" cy="529352"/>
          </a:xfrm>
          <a:prstGeom prst="roundRect">
            <a:avLst>
              <a:gd name="adj" fmla="val 86370"/>
            </a:avLst>
          </a:prstGeom>
          <a:solidFill>
            <a:srgbClr val="46464A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532" y="3796308"/>
            <a:ext cx="264676" cy="26467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7692" y="3691652"/>
            <a:ext cx="2359462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Missing Data Handling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1537692" y="4012287"/>
            <a:ext cx="6988731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Imputed 37 missing review ratings using category medians.</a:t>
            </a:r>
            <a:endParaRPr lang="en-US" sz="1350" dirty="0"/>
          </a:p>
        </p:txBody>
      </p:sp>
      <p:sp>
        <p:nvSpPr>
          <p:cNvPr id="17" name="Shape 11"/>
          <p:cNvSpPr/>
          <p:nvPr/>
        </p:nvSpPr>
        <p:spPr>
          <a:xfrm>
            <a:off x="1323380" y="4964668"/>
            <a:ext cx="176451" cy="793909"/>
          </a:xfrm>
          <a:prstGeom prst="roundRect">
            <a:avLst>
              <a:gd name="adj" fmla="val 150012"/>
            </a:avLst>
          </a:prstGeom>
          <a:solidFill>
            <a:srgbClr val="46464A"/>
          </a:solidFill>
          <a:ln/>
        </p:spPr>
      </p:sp>
      <p:sp>
        <p:nvSpPr>
          <p:cNvPr id="18" name="Shape 12"/>
          <p:cNvSpPr/>
          <p:nvPr/>
        </p:nvSpPr>
        <p:spPr>
          <a:xfrm>
            <a:off x="1146929" y="4848820"/>
            <a:ext cx="529352" cy="529352"/>
          </a:xfrm>
          <a:prstGeom prst="roundRect">
            <a:avLst>
              <a:gd name="adj" fmla="val 86370"/>
            </a:avLst>
          </a:prstGeom>
          <a:solidFill>
            <a:srgbClr val="46464A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9208" y="4981099"/>
            <a:ext cx="264676" cy="26467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802368" y="4876443"/>
            <a:ext cx="2107168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 Engineering</a:t>
            </a:r>
            <a:endParaRPr lang="en-US" sz="1500" dirty="0"/>
          </a:p>
        </p:txBody>
      </p:sp>
      <p:sp>
        <p:nvSpPr>
          <p:cNvPr id="21" name="Text 14"/>
          <p:cNvSpPr/>
          <p:nvPr/>
        </p:nvSpPr>
        <p:spPr>
          <a:xfrm>
            <a:off x="1802368" y="5197078"/>
            <a:ext cx="672405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Engineered features like age groups and purchase frequency metrics.</a:t>
            </a:r>
            <a:endParaRPr lang="en-US" sz="1350" dirty="0"/>
          </a:p>
        </p:txBody>
      </p:sp>
      <p:sp>
        <p:nvSpPr>
          <p:cNvPr id="22" name="Shape 15"/>
          <p:cNvSpPr/>
          <p:nvPr/>
        </p:nvSpPr>
        <p:spPr>
          <a:xfrm>
            <a:off x="1588056" y="6149459"/>
            <a:ext cx="176451" cy="793909"/>
          </a:xfrm>
          <a:prstGeom prst="roundRect">
            <a:avLst>
              <a:gd name="adj" fmla="val 150012"/>
            </a:avLst>
          </a:prstGeom>
          <a:solidFill>
            <a:srgbClr val="46464A"/>
          </a:solidFill>
          <a:ln/>
        </p:spPr>
      </p:sp>
      <p:sp>
        <p:nvSpPr>
          <p:cNvPr id="23" name="Shape 16"/>
          <p:cNvSpPr/>
          <p:nvPr/>
        </p:nvSpPr>
        <p:spPr>
          <a:xfrm>
            <a:off x="1411605" y="6033611"/>
            <a:ext cx="529352" cy="529352"/>
          </a:xfrm>
          <a:prstGeom prst="roundRect">
            <a:avLst>
              <a:gd name="adj" fmla="val 86370"/>
            </a:avLst>
          </a:prstGeom>
          <a:solidFill>
            <a:srgbClr val="46464A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43883" y="6165890"/>
            <a:ext cx="264676" cy="264676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2067044" y="6061234"/>
            <a:ext cx="219753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Database Integration</a:t>
            </a:r>
            <a:endParaRPr lang="en-US" sz="1500" dirty="0"/>
          </a:p>
        </p:txBody>
      </p:sp>
      <p:sp>
        <p:nvSpPr>
          <p:cNvPr id="26" name="Text 18"/>
          <p:cNvSpPr/>
          <p:nvPr/>
        </p:nvSpPr>
        <p:spPr>
          <a:xfrm>
            <a:off x="2067044" y="6381869"/>
            <a:ext cx="6459379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Integrated cleaned data into PostgreSQL for further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738545"/>
            <a:ext cx="1941790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2150" y="871895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259" y="812602"/>
            <a:ext cx="134945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SQL ANALYSIS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301353"/>
            <a:ext cx="79230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Revenue Insights by Gender</a:t>
            </a:r>
            <a:endParaRPr lang="en-US" sz="4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35091"/>
            <a:ext cx="8175665" cy="430089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000143" y="6966466"/>
            <a:ext cx="246817" cy="246817"/>
          </a:xfrm>
          <a:prstGeom prst="roundRect">
            <a:avLst>
              <a:gd name="adj" fmla="val 7410"/>
            </a:avLst>
          </a:prstGeom>
          <a:solidFill>
            <a:srgbClr val="4D4000"/>
          </a:solidFill>
          <a:ln/>
        </p:spPr>
      </p:sp>
      <p:sp>
        <p:nvSpPr>
          <p:cNvPr id="8" name="Text 4"/>
          <p:cNvSpPr/>
          <p:nvPr/>
        </p:nvSpPr>
        <p:spPr>
          <a:xfrm>
            <a:off x="4307919" y="6966466"/>
            <a:ext cx="567690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Male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5028009" y="6966466"/>
            <a:ext cx="246817" cy="246817"/>
          </a:xfrm>
          <a:prstGeom prst="roundRect">
            <a:avLst>
              <a:gd name="adj" fmla="val 7410"/>
            </a:avLst>
          </a:prstGeom>
          <a:solidFill>
            <a:srgbClr val="FFD81A"/>
          </a:solidFill>
          <a:ln/>
        </p:spPr>
      </p:sp>
      <p:sp>
        <p:nvSpPr>
          <p:cNvPr id="10" name="Text 6"/>
          <p:cNvSpPr/>
          <p:nvPr/>
        </p:nvSpPr>
        <p:spPr>
          <a:xfrm>
            <a:off x="5335786" y="6966466"/>
            <a:ext cx="863203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Female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471779" y="2357438"/>
            <a:ext cx="4479846" cy="5133618"/>
          </a:xfrm>
          <a:prstGeom prst="roundRect">
            <a:avLst>
              <a:gd name="adj" fmla="val 13227"/>
            </a:avLst>
          </a:prstGeom>
          <a:solidFill>
            <a:srgbClr val="876CD4"/>
          </a:solidFill>
          <a:ln/>
        </p:spPr>
      </p:sp>
      <p:sp>
        <p:nvSpPr>
          <p:cNvPr id="12" name="Text 8"/>
          <p:cNvSpPr/>
          <p:nvPr/>
        </p:nvSpPr>
        <p:spPr>
          <a:xfrm>
            <a:off x="9718596" y="3569018"/>
            <a:ext cx="398621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Male Customers Drive Revenue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9718596" y="4501634"/>
            <a:ext cx="398621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Male shoppers generate 68% of total revenue, more than double female customers.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9718596" y="5908953"/>
            <a:ext cx="398621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Total Revenue: $233,081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83306"/>
            <a:ext cx="124975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Top-Rated Products &amp; Shipping Preferences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467808"/>
            <a:ext cx="29076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Highest-Rated Items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04342"/>
            <a:ext cx="299406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3.86/5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989409" y="41065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Gloves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166711" y="3304342"/>
            <a:ext cx="299418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3.84/5</a:t>
            </a:r>
            <a:endParaRPr lang="en-US" sz="3850" dirty="0"/>
          </a:p>
        </p:txBody>
      </p:sp>
      <p:sp>
        <p:nvSpPr>
          <p:cNvPr id="7" name="Text 5"/>
          <p:cNvSpPr/>
          <p:nvPr/>
        </p:nvSpPr>
        <p:spPr>
          <a:xfrm>
            <a:off x="4292203" y="41065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Sandals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469505" y="3304342"/>
            <a:ext cx="299406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3.82/5</a:t>
            </a:r>
            <a:endParaRPr lang="en-US" sz="3850" dirty="0"/>
          </a:p>
        </p:txBody>
      </p:sp>
      <p:sp>
        <p:nvSpPr>
          <p:cNvPr id="9" name="Text 7"/>
          <p:cNvSpPr/>
          <p:nvPr/>
        </p:nvSpPr>
        <p:spPr>
          <a:xfrm>
            <a:off x="7594878" y="41065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Boots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0772180" y="3304342"/>
            <a:ext cx="299418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3.80/5</a:t>
            </a:r>
            <a:endParaRPr lang="en-US" sz="3850" dirty="0"/>
          </a:p>
        </p:txBody>
      </p:sp>
      <p:sp>
        <p:nvSpPr>
          <p:cNvPr id="11" name="Text 9"/>
          <p:cNvSpPr/>
          <p:nvPr/>
        </p:nvSpPr>
        <p:spPr>
          <a:xfrm>
            <a:off x="10897672" y="41065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Hat</a:t>
            </a:r>
            <a:endParaRPr lang="en-US" sz="2150" dirty="0"/>
          </a:p>
        </p:txBody>
      </p:sp>
      <p:sp>
        <p:nvSpPr>
          <p:cNvPr id="12" name="Shape 10"/>
          <p:cNvSpPr/>
          <p:nvPr/>
        </p:nvSpPr>
        <p:spPr>
          <a:xfrm>
            <a:off x="864037" y="4850535"/>
            <a:ext cx="12902327" cy="38457"/>
          </a:xfrm>
          <a:prstGeom prst="rect">
            <a:avLst/>
          </a:prstGeom>
          <a:solidFill>
            <a:srgbClr val="D7D4CC">
              <a:alpha val="5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166598"/>
            <a:ext cx="6327696" cy="1379696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14" name="Text 12"/>
          <p:cNvSpPr/>
          <p:nvPr/>
        </p:nvSpPr>
        <p:spPr>
          <a:xfrm>
            <a:off x="1110853" y="54134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Express Shipping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110853" y="5904428"/>
            <a:ext cx="583406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Avg spend: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$60.48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5166598"/>
            <a:ext cx="6327815" cy="1379696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17" name="Text 15"/>
          <p:cNvSpPr/>
          <p:nvPr/>
        </p:nvSpPr>
        <p:spPr>
          <a:xfrm>
            <a:off x="7685365" y="5413415"/>
            <a:ext cx="27443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Standard Shipping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685365" y="5904428"/>
            <a:ext cx="58341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Avg spend: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$58.46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3524" y="353735"/>
            <a:ext cx="4227195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Subscription Status Analysis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3524" y="834985"/>
            <a:ext cx="7763351" cy="39676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351151" y="4802624"/>
            <a:ext cx="126563" cy="126563"/>
          </a:xfrm>
          <a:prstGeom prst="roundRect">
            <a:avLst>
              <a:gd name="adj" fmla="val 14450"/>
            </a:avLst>
          </a:prstGeom>
          <a:solidFill>
            <a:srgbClr val="8A7200"/>
          </a:solidFill>
          <a:ln/>
        </p:spPr>
      </p:sp>
      <p:sp>
        <p:nvSpPr>
          <p:cNvPr id="5" name="Text 2"/>
          <p:cNvSpPr/>
          <p:nvPr/>
        </p:nvSpPr>
        <p:spPr>
          <a:xfrm>
            <a:off x="6538674" y="4802624"/>
            <a:ext cx="700326" cy="126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Subscribers</a:t>
            </a:r>
            <a:endParaRPr lang="en-US" sz="950" dirty="0"/>
          </a:p>
        </p:txBody>
      </p:sp>
      <p:sp>
        <p:nvSpPr>
          <p:cNvPr id="6" name="Shape 3"/>
          <p:cNvSpPr/>
          <p:nvPr/>
        </p:nvSpPr>
        <p:spPr>
          <a:xfrm>
            <a:off x="7391400" y="4802624"/>
            <a:ext cx="126563" cy="126563"/>
          </a:xfrm>
          <a:prstGeom prst="roundRect">
            <a:avLst>
              <a:gd name="adj" fmla="val 14450"/>
            </a:avLst>
          </a:prstGeom>
          <a:solidFill>
            <a:srgbClr val="FFDD38"/>
          </a:solidFill>
          <a:ln/>
        </p:spPr>
      </p:sp>
      <p:sp>
        <p:nvSpPr>
          <p:cNvPr id="7" name="Text 4"/>
          <p:cNvSpPr/>
          <p:nvPr/>
        </p:nvSpPr>
        <p:spPr>
          <a:xfrm>
            <a:off x="7578923" y="4802624"/>
            <a:ext cx="1000720" cy="126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Non-Subscribers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4575572" y="6078022"/>
            <a:ext cx="1556742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27%</a:t>
            </a:r>
            <a:endParaRPr lang="en-US" sz="24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17" y="5286970"/>
            <a:ext cx="1898571" cy="18985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650819" y="7281982"/>
            <a:ext cx="1406366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Subscribers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3433524" y="7496651"/>
            <a:ext cx="3841075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1,053 customers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8497848" y="6078022"/>
            <a:ext cx="1556742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73%</a:t>
            </a:r>
            <a:endParaRPr lang="en-US" sz="24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993" y="5286970"/>
            <a:ext cx="1898571" cy="18985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573095" y="7281982"/>
            <a:ext cx="1406366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Non-Subscribers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7355681" y="7496651"/>
            <a:ext cx="3841194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2,847 customers</a:t>
            </a:r>
            <a:endParaRPr lang="en-US" sz="950" dirty="0"/>
          </a:p>
        </p:txBody>
      </p:sp>
      <p:sp>
        <p:nvSpPr>
          <p:cNvPr id="16" name="Text 11"/>
          <p:cNvSpPr/>
          <p:nvPr/>
        </p:nvSpPr>
        <p:spPr>
          <a:xfrm>
            <a:off x="3433524" y="7722751"/>
            <a:ext cx="7763351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Similar spending patterns, but non-subscribers dominate revenue through volume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469" y="1393269"/>
            <a:ext cx="7729061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Segmentation &amp; Loyalty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07469" y="2764512"/>
            <a:ext cx="2466023" cy="2831663"/>
          </a:xfrm>
          <a:prstGeom prst="roundRect">
            <a:avLst>
              <a:gd name="adj" fmla="val 12296"/>
            </a:avLst>
          </a:prstGeom>
          <a:solidFill>
            <a:srgbClr val="46464A"/>
          </a:solidFill>
          <a:ln/>
        </p:spPr>
      </p:sp>
      <p:sp>
        <p:nvSpPr>
          <p:cNvPr id="5" name="Shape 2"/>
          <p:cNvSpPr/>
          <p:nvPr/>
        </p:nvSpPr>
        <p:spPr>
          <a:xfrm>
            <a:off x="909518" y="2966561"/>
            <a:ext cx="606385" cy="606385"/>
          </a:xfrm>
          <a:prstGeom prst="roundRect">
            <a:avLst>
              <a:gd name="adj" fmla="val 15078021"/>
            </a:avLst>
          </a:prstGeom>
          <a:solidFill>
            <a:srgbClr val="FFE14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206" y="3133249"/>
            <a:ext cx="272891" cy="2728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9518" y="3738443"/>
            <a:ext cx="206192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Loyal Customers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09518" y="4118491"/>
            <a:ext cx="2061924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3,116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customers (80%)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909518" y="4805958"/>
            <a:ext cx="2061924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Repeat buyers with 5+ purchases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3338989" y="2764512"/>
            <a:ext cx="2466023" cy="2831663"/>
          </a:xfrm>
          <a:prstGeom prst="roundRect">
            <a:avLst>
              <a:gd name="adj" fmla="val 12296"/>
            </a:avLst>
          </a:prstGeom>
          <a:solidFill>
            <a:srgbClr val="46464A"/>
          </a:solidFill>
          <a:ln/>
        </p:spPr>
      </p:sp>
      <p:sp>
        <p:nvSpPr>
          <p:cNvPr id="11" name="Shape 7"/>
          <p:cNvSpPr/>
          <p:nvPr/>
        </p:nvSpPr>
        <p:spPr>
          <a:xfrm>
            <a:off x="3541038" y="2966561"/>
            <a:ext cx="606385" cy="606385"/>
          </a:xfrm>
          <a:prstGeom prst="roundRect">
            <a:avLst>
              <a:gd name="adj" fmla="val 15078021"/>
            </a:avLst>
          </a:prstGeom>
          <a:solidFill>
            <a:srgbClr val="FFE14D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7725" y="3133249"/>
            <a:ext cx="272891" cy="2728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541038" y="3738443"/>
            <a:ext cx="206192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3541038" y="4118491"/>
            <a:ext cx="206192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701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customers (18%)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3541038" y="4511873"/>
            <a:ext cx="2061924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2-4 previous purchases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5970508" y="2764512"/>
            <a:ext cx="2466023" cy="2831663"/>
          </a:xfrm>
          <a:prstGeom prst="roundRect">
            <a:avLst>
              <a:gd name="adj" fmla="val 12296"/>
            </a:avLst>
          </a:prstGeom>
          <a:solidFill>
            <a:srgbClr val="46464A"/>
          </a:solidFill>
          <a:ln/>
        </p:spPr>
      </p:sp>
      <p:sp>
        <p:nvSpPr>
          <p:cNvPr id="17" name="Shape 12"/>
          <p:cNvSpPr/>
          <p:nvPr/>
        </p:nvSpPr>
        <p:spPr>
          <a:xfrm>
            <a:off x="6172557" y="2966561"/>
            <a:ext cx="606385" cy="606385"/>
          </a:xfrm>
          <a:prstGeom prst="roundRect">
            <a:avLst>
              <a:gd name="adj" fmla="val 15078021"/>
            </a:avLst>
          </a:prstGeom>
          <a:solidFill>
            <a:srgbClr val="FFE14D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9245" y="3133249"/>
            <a:ext cx="272891" cy="27289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172557" y="3738443"/>
            <a:ext cx="206192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New Customers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6172557" y="4118491"/>
            <a:ext cx="206192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83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customers (2%)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6172557" y="4511873"/>
            <a:ext cx="206192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First-time buyers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707469" y="5782270"/>
            <a:ext cx="7729061" cy="1054060"/>
          </a:xfrm>
          <a:prstGeom prst="roundRect">
            <a:avLst>
              <a:gd name="adj" fmla="val 28768"/>
            </a:avLst>
          </a:prstGeom>
          <a:solidFill>
            <a:srgbClr val="4D4000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518" y="6071354"/>
            <a:ext cx="252651" cy="202049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364218" y="5998250"/>
            <a:ext cx="6870263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Key Finding: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958 repeat buyers (&gt;5 purchases) have subscriptions, showing strong correlation between loyalty and subscription status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730925"/>
            <a:ext cx="2860834" cy="479346"/>
          </a:xfrm>
          <a:prstGeom prst="roundRect">
            <a:avLst>
              <a:gd name="adj" fmla="val 61806"/>
            </a:avLst>
          </a:prstGeom>
          <a:noFill/>
          <a:ln w="7620">
            <a:solidFill>
              <a:srgbClr val="FFE14D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19770" y="812602"/>
            <a:ext cx="254936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CATEGORY PERFORMANCE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1308973"/>
            <a:ext cx="826698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Revenue &amp; Sales by Category</a:t>
            </a:r>
            <a:endParaRPr lang="en-US" sz="4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642711"/>
            <a:ext cx="8175665" cy="45783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49539" y="2828568"/>
            <a:ext cx="36877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Products by Category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649539" y="3418284"/>
            <a:ext cx="4124325" cy="237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Accessories: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Jewelry (171 orders)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Clothing: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Blouse &amp; Pants (171 each)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Footwear: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Sandals (160 orders)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Outerwear: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Jacket (163 orders)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649539" y="6010580"/>
            <a:ext cx="41243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Clothing dominates with 1,737 total sales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172" y="633413"/>
            <a:ext cx="8581787" cy="639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Age Group Revenue Distribution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172" y="1910001"/>
            <a:ext cx="4191000" cy="538841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767" y="1837134"/>
            <a:ext cx="8264962" cy="46283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66767" y="6707148"/>
            <a:ext cx="8264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Young adults lead revenue generation, but all segments show balanced contribution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2026-02-05T00:12:56Z</dcterms:created>
  <dcterms:modified xsi:type="dcterms:W3CDTF">2026-02-05T00:12:56Z</dcterms:modified>
</cp:coreProperties>
</file>